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8" r:id="rId3"/>
    <p:sldId id="299" r:id="rId4"/>
    <p:sldId id="291" r:id="rId5"/>
    <p:sldId id="292" r:id="rId6"/>
    <p:sldId id="297" r:id="rId7"/>
    <p:sldId id="294" r:id="rId8"/>
    <p:sldId id="280" r:id="rId9"/>
    <p:sldId id="262" r:id="rId10"/>
    <p:sldId id="270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0"/>
    <p:restoredTop sz="94800"/>
  </p:normalViewPr>
  <p:slideViewPr>
    <p:cSldViewPr snapToGrid="0" snapToObjects="1">
      <p:cViewPr>
        <p:scale>
          <a:sx n="100" d="100"/>
          <a:sy n="100" d="100"/>
        </p:scale>
        <p:origin x="-568" y="-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E9ABC-6544-6C4B-AB2E-8EB17963F34D}" type="datetimeFigureOut">
              <a:rPr kumimoji="1" lang="zh-CN" altLang="en-US" smtClean="0"/>
              <a:t>06/11/18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7FDDE-D7FB-3B4F-94C8-1AA38B6C22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876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3FE7D-1373-4F46-B7B4-6376C58FB0E1}" type="datetimeFigureOut">
              <a:rPr kumimoji="1" lang="zh-CN" altLang="en-US" smtClean="0"/>
              <a:t>06/11/18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3E76C-782E-1140-A461-1B30347D436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43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3E76C-782E-1140-A461-1B30347D436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89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3.jpg" descr="图片3.jpg">
            <a:extLst>
              <a:ext uri="{FF2B5EF4-FFF2-40B4-BE49-F238E27FC236}">
                <a16:creationId xmlns:a16="http://schemas.microsoft.com/office/drawing/2014/main" xmlns="" id="{2446090C-F899-AD4F-BA18-5741CF937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40"/>
            <a:extLst/>
          </a:blip>
          <a:stretch>
            <a:fillRect/>
          </a:stretch>
        </p:blipFill>
        <p:spPr>
          <a:xfrm>
            <a:off x="0" y="-687"/>
            <a:ext cx="12192000" cy="6858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ctr">
              <a:defRPr sz="4800" b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C113AE8-F6A3-5648-8B2A-48C07A33E6D6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xmlns="" id="{4406D08B-DA64-9547-B626-DA2E10A03A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02580" y="172511"/>
            <a:ext cx="1010031" cy="230505"/>
          </a:xfrm>
          <a:prstGeom prst="rect">
            <a:avLst/>
          </a:prstGeom>
          <a:ln w="12700">
            <a:miter lim="4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9DAD5-F319-3940-8630-389A7DCB355E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E23F-874D-C643-9F7F-0032B31E030A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7BAF-6826-9C43-B3DF-069F11E2CD3E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89715"/>
            <a:ext cx="9905998" cy="14785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6113-D99F-4949-9C29-686DC37CC0C1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976DE-6008-EC41-993E-2656507AF90B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10"/>
          <p:cNvSpPr/>
          <p:nvPr userDrawn="1"/>
        </p:nvSpPr>
        <p:spPr>
          <a:xfrm>
            <a:off x="-453" y="0"/>
            <a:ext cx="12192607" cy="6869875"/>
          </a:xfrm>
          <a:prstGeom prst="rect">
            <a:avLst/>
          </a:prstGeom>
          <a:solidFill>
            <a:srgbClr val="3635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0" name="主论坛-紫rgb.tif" descr="主论坛-紫rgb.tif">
            <a:extLst>
              <a:ext uri="{FF2B5EF4-FFF2-40B4-BE49-F238E27FC236}">
                <a16:creationId xmlns:a16="http://schemas.microsoft.com/office/drawing/2014/main" xmlns="" id="{335B63A8-FDE4-434B-998E-4F70158F2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667303"/>
            <a:ext cx="12192607" cy="1219260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计算，为了无法计算的价值">
            <a:extLst>
              <a:ext uri="{FF2B5EF4-FFF2-40B4-BE49-F238E27FC236}">
                <a16:creationId xmlns:a16="http://schemas.microsoft.com/office/drawing/2014/main" xmlns="" id="{7F4305A3-11E5-BC49-8A9F-18FD7DED2AE4}"/>
              </a:ext>
            </a:extLst>
          </p:cNvPr>
          <p:cNvSpPr txBox="1"/>
          <p:nvPr userDrawn="1"/>
        </p:nvSpPr>
        <p:spPr>
          <a:xfrm>
            <a:off x="2896659" y="3100705"/>
            <a:ext cx="639868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97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19971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38490"/>
            <a:ext cx="9905999" cy="472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6459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E8C4-EB40-4145-93B8-86FA57D65655}" type="datetime1">
              <a:rPr lang="zh-CN" altLang="en-US" smtClean="0"/>
              <a:t>06/11/18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6459012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33313" y="6469748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51" name="图像" descr="图像">
            <a:extLst>
              <a:ext uri="{FF2B5EF4-FFF2-40B4-BE49-F238E27FC236}">
                <a16:creationId xmlns:a16="http://schemas.microsoft.com/office/drawing/2014/main" xmlns="" id="{A18CA4F6-7893-B44C-BFB4-B639A2B94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9711" y="162359"/>
            <a:ext cx="1010031" cy="230505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.console.aliyun.com" TargetMode="External"/><Relationship Id="rId3" Type="http://schemas.openxmlformats.org/officeDocument/2006/relationships/hyperlink" Target="https://yq.aliyun.com/articles/647119?spm=a2c4e.11155435.0.0.23773312J8KlR7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Kee</a:t>
            </a:r>
            <a:r>
              <a:rPr kumimoji="1" lang="en-US" altLang="zh-CN" sz="3600" dirty="0" smtClean="0"/>
              <a:t>p </a:t>
            </a:r>
            <a:r>
              <a:rPr kumimoji="1" lang="en-US" altLang="zh-CN" sz="3600" dirty="0" err="1" smtClean="0"/>
              <a:t>Kubernetes</a:t>
            </a:r>
            <a:r>
              <a:rPr kumimoji="1" lang="en-US" altLang="zh-CN" sz="3600" dirty="0" smtClean="0"/>
              <a:t> Simple and Fun</a:t>
            </a:r>
            <a:endParaRPr kumimoji="1"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阿里云容器服务团队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张维</a:t>
            </a:r>
          </a:p>
          <a:p>
            <a:r>
              <a:rPr kumimoji="1" lang="en-US" altLang="zh-CN" dirty="0" err="1" smtClean="0"/>
              <a:t>Kubecon</a:t>
            </a:r>
            <a:r>
              <a:rPr kumimoji="1" lang="en-US" altLang="zh-CN" dirty="0" smtClean="0"/>
              <a:t> shanghai 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15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Get Started with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on </a:t>
            </a:r>
            <a:r>
              <a:rPr kumimoji="1" lang="en-US" altLang="zh-CN" sz="3200" dirty="0" err="1" smtClean="0"/>
              <a:t>Alibaba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smtClean="0"/>
              <a:t>Cloud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941690"/>
            <a:ext cx="9905999" cy="40908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800" dirty="0" smtClean="0"/>
              <a:t>Console</a:t>
            </a:r>
            <a:r>
              <a:rPr kumimoji="1" lang="zh-CN" altLang="en-US" sz="1800" dirty="0" smtClean="0"/>
              <a:t>：</a:t>
            </a:r>
            <a:r>
              <a:rPr kumimoji="1" lang="en-US" altLang="zh-CN" sz="1800" dirty="0">
                <a:hlinkClick r:id="rId2"/>
              </a:rPr>
              <a:t>https://</a:t>
            </a:r>
            <a:r>
              <a:rPr kumimoji="1" lang="en-US" altLang="zh-CN" sz="1800" dirty="0" smtClean="0">
                <a:hlinkClick r:id="rId2"/>
              </a:rPr>
              <a:t>cs.console.aliyun.com</a:t>
            </a:r>
            <a:endParaRPr kumimoji="1" lang="en-US" altLang="zh-CN" sz="1800" dirty="0"/>
          </a:p>
          <a:p>
            <a:pPr>
              <a:lnSpc>
                <a:spcPct val="100000"/>
              </a:lnSpc>
            </a:pPr>
            <a:endParaRPr kumimoji="1" lang="zh-CN" altLang="en-US" sz="1800" dirty="0" smtClean="0"/>
          </a:p>
          <a:p>
            <a:pPr>
              <a:lnSpc>
                <a:spcPct val="100000"/>
              </a:lnSpc>
            </a:pPr>
            <a:r>
              <a:rPr kumimoji="1" lang="en-US" altLang="zh-CN" sz="1800" dirty="0" smtClean="0"/>
              <a:t>Deploy </a:t>
            </a:r>
            <a:r>
              <a:rPr kumimoji="1" lang="en-US" altLang="zh-CN" sz="1800" dirty="0" err="1" smtClean="0"/>
              <a:t>Serverless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 err="1" smtClean="0"/>
              <a:t>Addon</a:t>
            </a:r>
            <a:r>
              <a:rPr kumimoji="1" lang="en-US" altLang="zh-CN" sz="1800" dirty="0" smtClean="0"/>
              <a:t> to scale your cluster</a:t>
            </a:r>
            <a:r>
              <a:rPr kumimoji="1" lang="zh-CN" altLang="en-US" sz="1800" dirty="0" smtClean="0"/>
              <a:t>：</a:t>
            </a:r>
            <a:endParaRPr kumimoji="1" lang="en-US" altLang="zh-CN" sz="1800" dirty="0"/>
          </a:p>
          <a:p>
            <a:pPr lvl="1">
              <a:lnSpc>
                <a:spcPct val="100000"/>
              </a:lnSpc>
            </a:pPr>
            <a:r>
              <a:rPr kumimoji="1" lang="tr-TR" altLang="zh-CN" sz="1400" dirty="0" smtClean="0">
                <a:hlinkClick r:id="rId3"/>
              </a:rPr>
              <a:t>https</a:t>
            </a:r>
            <a:r>
              <a:rPr kumimoji="1" lang="tr-TR" altLang="zh-CN" sz="1400" dirty="0">
                <a:hlinkClick r:id="rId3"/>
              </a:rPr>
              <a:t>://yq.aliyun.com/articles/647119?spm=a2c4e.</a:t>
            </a:r>
            <a:r>
              <a:rPr kumimoji="1" lang="tr-TR" altLang="zh-CN" sz="1400" dirty="0" smtClean="0">
                <a:hlinkClick r:id="rId3"/>
              </a:rPr>
              <a:t>11155435.0.0.23773312J8KlR7</a:t>
            </a:r>
            <a:endParaRPr kumimoji="1" lang="tr-TR" altLang="zh-CN" sz="1400" dirty="0" smtClean="0"/>
          </a:p>
          <a:p>
            <a:pPr>
              <a:lnSpc>
                <a:spcPct val="100000"/>
              </a:lnSpc>
            </a:pPr>
            <a:endParaRPr kumimoji="1" lang="en-US" altLang="zh-CN" sz="1800" dirty="0" smtClean="0"/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sz="1800" dirty="0" smtClean="0"/>
          </a:p>
          <a:p>
            <a:pPr>
              <a:lnSpc>
                <a:spcPct val="100000"/>
              </a:lnSpc>
            </a:pPr>
            <a:endParaRPr kumimoji="1"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0047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952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Why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?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One of the largest open source projects in the </a:t>
            </a:r>
            <a:r>
              <a:rPr lang="en-US" altLang="zh-CN" sz="2000" dirty="0" smtClean="0"/>
              <a:t>world</a:t>
            </a:r>
          </a:p>
          <a:p>
            <a:r>
              <a:rPr lang="en-US" altLang="zh-CN" sz="2000" dirty="0"/>
              <a:t>One of the most popular technologies in the </a:t>
            </a:r>
            <a:r>
              <a:rPr lang="en-US" altLang="zh-CN" sz="2000" dirty="0" smtClean="0"/>
              <a:t>world</a:t>
            </a:r>
          </a:p>
          <a:p>
            <a:r>
              <a:rPr lang="en-US" altLang="zh-CN" sz="2000" dirty="0" smtClean="0"/>
              <a:t>Self driven </a:t>
            </a:r>
            <a:r>
              <a:rPr lang="en-US" altLang="zh-CN" sz="2000" dirty="0"/>
              <a:t>by </a:t>
            </a:r>
            <a:r>
              <a:rPr lang="en-US" altLang="zh-CN" sz="2000" dirty="0" err="1"/>
              <a:t>Kubernetes</a:t>
            </a:r>
            <a:r>
              <a:rPr lang="en-US" altLang="zh-CN" sz="2000" dirty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ommunity</a:t>
            </a:r>
            <a:endParaRPr kumimoji="1" lang="en-US" altLang="zh-CN" sz="2000" dirty="0"/>
          </a:p>
          <a:p>
            <a:r>
              <a:rPr kumimoji="1" lang="en-US" altLang="zh-CN" sz="2000" dirty="0" smtClean="0"/>
              <a:t>The industry standard for deploying containers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307709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Why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?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One of the largest open source projects in the </a:t>
            </a:r>
            <a:r>
              <a:rPr lang="en-US" altLang="zh-CN" sz="2000" dirty="0" smtClean="0"/>
              <a:t>world</a:t>
            </a:r>
          </a:p>
          <a:p>
            <a:r>
              <a:rPr lang="en-US" altLang="zh-CN" sz="2000" dirty="0"/>
              <a:t>One of the most popular technologies in the </a:t>
            </a:r>
            <a:r>
              <a:rPr lang="en-US" altLang="zh-CN" sz="2000" dirty="0" smtClean="0"/>
              <a:t>world</a:t>
            </a:r>
          </a:p>
          <a:p>
            <a:r>
              <a:rPr lang="en-US" altLang="zh-CN" sz="2000" dirty="0"/>
              <a:t>Self driven by </a:t>
            </a:r>
            <a:r>
              <a:rPr lang="en-US" altLang="zh-CN" sz="2000" dirty="0" err="1"/>
              <a:t>Kubernetes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community</a:t>
            </a:r>
            <a:endParaRPr kumimoji="1" lang="en-US" altLang="zh-CN" sz="2000" dirty="0"/>
          </a:p>
          <a:p>
            <a:r>
              <a:rPr kumimoji="1" lang="en-US" altLang="zh-CN" sz="2000" dirty="0" smtClean="0"/>
              <a:t>The industry standard for deploying containers in production</a:t>
            </a:r>
          </a:p>
          <a:p>
            <a:r>
              <a:rPr kumimoji="1" lang="en-US" altLang="zh-CN" sz="2000" dirty="0" smtClean="0">
                <a:solidFill>
                  <a:srgbClr val="FF0000"/>
                </a:solidFill>
              </a:rPr>
              <a:t>Developers love it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74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But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is still hard to start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Cluster provisioning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Complexity</a:t>
            </a:r>
          </a:p>
          <a:p>
            <a:r>
              <a:rPr kumimoji="1" lang="en-US" altLang="zh-CN" sz="2000" dirty="0" smtClean="0"/>
              <a:t>Configuration</a:t>
            </a:r>
          </a:p>
          <a:p>
            <a:r>
              <a:rPr kumimoji="1" lang="en-US" altLang="zh-CN" sz="2000" dirty="0" smtClean="0"/>
              <a:t>Capacity planning</a:t>
            </a:r>
          </a:p>
          <a:p>
            <a:r>
              <a:rPr kumimoji="1" lang="mr-IN" altLang="zh-CN" sz="2000" dirty="0" smtClean="0"/>
              <a:t>Cost </a:t>
            </a:r>
          </a:p>
          <a:p>
            <a:r>
              <a:rPr kumimoji="1" lang="mr-IN" altLang="zh-CN" sz="2000" dirty="0" smtClean="0"/>
              <a:t>…</a:t>
            </a:r>
            <a:endParaRPr kumimoji="1" lang="en-US" altLang="zh-CN" sz="2000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62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Why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smtClean="0"/>
              <a:t>in </a:t>
            </a:r>
            <a:r>
              <a:rPr kumimoji="1" lang="en-US" altLang="zh-CN" sz="3200" dirty="0" smtClean="0"/>
              <a:t>the Cloud?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1780777"/>
            <a:ext cx="4065588" cy="4720522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敏捷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smtClean="0"/>
              <a:t>Agility </a:t>
            </a:r>
          </a:p>
          <a:p>
            <a:r>
              <a:rPr kumimoji="1" lang="zh-CN" altLang="en-US" sz="2000" dirty="0" smtClean="0"/>
              <a:t>安全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smtClean="0"/>
              <a:t>Security</a:t>
            </a:r>
          </a:p>
          <a:p>
            <a:r>
              <a:rPr kumimoji="1" lang="zh-CN" altLang="en-US" sz="2000" dirty="0" smtClean="0"/>
              <a:t>弹性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smtClean="0"/>
              <a:t>Scalability </a:t>
            </a:r>
          </a:p>
          <a:p>
            <a:r>
              <a:rPr kumimoji="1" lang="zh-CN" altLang="en-US" sz="2000" dirty="0" smtClean="0"/>
              <a:t>集成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smtClean="0"/>
              <a:t>Integration</a:t>
            </a:r>
          </a:p>
          <a:p>
            <a:r>
              <a:rPr kumimoji="1" lang="zh-CN" altLang="en-US" sz="2000" dirty="0" smtClean="0"/>
              <a:t>成本优化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smtClean="0"/>
              <a:t>Cost </a:t>
            </a:r>
            <a:r>
              <a:rPr kumimoji="1" lang="en-US" altLang="zh-CN" sz="2000" dirty="0" smtClean="0"/>
              <a:t>optimization</a:t>
            </a:r>
          </a:p>
          <a:p>
            <a:r>
              <a:rPr kumimoji="1" lang="zh-CN" altLang="en-US" sz="2000" dirty="0" smtClean="0"/>
              <a:t>多种部署形态</a:t>
            </a:r>
            <a:endParaRPr kumimoji="1" lang="en-US" altLang="zh-CN" sz="2000" dirty="0"/>
          </a:p>
          <a:p>
            <a:pPr lvl="1"/>
            <a:r>
              <a:rPr kumimoji="1" lang="zh-CN" altLang="en-US" sz="1600" dirty="0" smtClean="0"/>
              <a:t>专属</a:t>
            </a:r>
            <a:r>
              <a:rPr kumimoji="1" lang="zh-CN" altLang="en-US" sz="1600" dirty="0" smtClean="0"/>
              <a:t>版</a:t>
            </a:r>
            <a:r>
              <a:rPr kumimoji="1" lang="en-US" altLang="zh-CN" sz="1600" dirty="0" smtClean="0"/>
              <a:t> </a:t>
            </a:r>
            <a:r>
              <a:rPr kumimoji="1" lang="en-US" altLang="zh-CN" sz="1600" dirty="0"/>
              <a:t>Dedicated</a:t>
            </a:r>
          </a:p>
          <a:p>
            <a:pPr lvl="1"/>
            <a:r>
              <a:rPr kumimoji="1" lang="zh-CN" altLang="en-US" sz="1600" dirty="0"/>
              <a:t>托管版</a:t>
            </a:r>
            <a:r>
              <a:rPr kumimoji="1" lang="en-US" altLang="zh-CN" sz="1600" dirty="0"/>
              <a:t> Managed</a:t>
            </a:r>
          </a:p>
          <a:p>
            <a:pPr lvl="1"/>
            <a:r>
              <a:rPr kumimoji="1" lang="zh-CN" altLang="en-US" sz="1600" dirty="0"/>
              <a:t>无服务器版</a:t>
            </a:r>
            <a:r>
              <a:rPr kumimoji="1" lang="en-US" altLang="zh-CN" sz="1600" dirty="0"/>
              <a:t> </a:t>
            </a:r>
            <a:r>
              <a:rPr kumimoji="1" lang="en-US" altLang="zh-CN" sz="1600" dirty="0" err="1" smtClean="0"/>
              <a:t>Serverless</a:t>
            </a:r>
            <a:endParaRPr kumimoji="1" lang="en-US" altLang="zh-CN" sz="16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73" y="1996677"/>
            <a:ext cx="4870402" cy="286742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1" y="2768600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4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6604018" y="4711700"/>
            <a:ext cx="5005986" cy="160020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6400" y="2882900"/>
            <a:ext cx="5626100" cy="342900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6305127" y="1816572"/>
            <a:ext cx="6135192" cy="138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r>
              <a:rPr lang="en-US" altLang="zh-CN" sz="1800" dirty="0" smtClean="0"/>
              <a:t>Managed </a:t>
            </a:r>
            <a:r>
              <a:rPr lang="en-US" sz="1800" dirty="0" err="1" smtClean="0"/>
              <a:t>Kubernetes</a:t>
            </a:r>
            <a:r>
              <a:rPr lang="en-US" sz="1800" dirty="0"/>
              <a:t> </a:t>
            </a:r>
            <a:r>
              <a:rPr lang="en-US" sz="1800" dirty="0" smtClean="0"/>
              <a:t>Cluster</a:t>
            </a:r>
            <a:endParaRPr lang="zh-CN" altLang="en-US" sz="1800" dirty="0" smtClean="0"/>
          </a:p>
          <a:p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只需要承担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 Master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由容器服务自动运维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/>
              <a:t/>
            </a:r>
            <a:br>
              <a:rPr lang="en-US" altLang="zh-CN" sz="1800" dirty="0"/>
            </a:br>
            <a:endParaRPr lang="en-US" sz="1800" dirty="0"/>
          </a:p>
        </p:txBody>
      </p:sp>
      <p:sp>
        <p:nvSpPr>
          <p:cNvPr id="48" name="圆角矩形 47"/>
          <p:cNvSpPr/>
          <p:nvPr/>
        </p:nvSpPr>
        <p:spPr>
          <a:xfrm>
            <a:off x="706380" y="3575050"/>
            <a:ext cx="1554220" cy="863604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15572" y="5023433"/>
            <a:ext cx="2357828" cy="958267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714551" y="1740372"/>
            <a:ext cx="5476595" cy="95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r>
              <a:rPr lang="en-US" altLang="zh-CN" sz="1800" dirty="0" smtClean="0"/>
              <a:t>Dedicated </a:t>
            </a:r>
            <a:r>
              <a:rPr lang="en-US" altLang="zh-CN" sz="1800" dirty="0" err="1" smtClean="0"/>
              <a:t>Kubernetes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Cluster</a:t>
            </a:r>
            <a:endParaRPr lang="zh-CN" altLang="en-US" sz="1800" dirty="0" smtClean="0"/>
          </a:p>
          <a:p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zh-CN" sz="1800" dirty="0"/>
              <a:t>-</a:t>
            </a:r>
            <a:r>
              <a:rPr lang="en-US" altLang="zh-CN" sz="1800" dirty="0"/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节点的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成本和运维操作都要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承担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781975" y="4996547"/>
            <a:ext cx="71814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Worker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955726" y="5326843"/>
            <a:ext cx="847674" cy="407545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2031907" y="5322908"/>
            <a:ext cx="825593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518" y="3012815"/>
            <a:ext cx="1727182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User Resources</a:t>
            </a:r>
            <a:endParaRPr lang="zh-CN" altLang="en-US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84" name="直线连接符 83"/>
          <p:cNvCxnSpPr/>
          <p:nvPr/>
        </p:nvCxnSpPr>
        <p:spPr>
          <a:xfrm flipV="1">
            <a:off x="6297642" y="1726371"/>
            <a:ext cx="0" cy="480263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标题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094911" cy="111997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Dedicated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smtClean="0"/>
              <a:t>vs</a:t>
            </a:r>
            <a:r>
              <a:rPr kumimoji="1" lang="en-US" altLang="zh-CN" sz="3200" dirty="0" smtClean="0"/>
              <a:t>. Managed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</a:t>
            </a:r>
            <a:endParaRPr kumimoji="1"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676208" y="3575050"/>
            <a:ext cx="86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Master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94961" y="3944382"/>
            <a:ext cx="1182688" cy="3232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APIServer</a:t>
            </a:r>
            <a:endParaRPr kumimoji="1"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2462297" y="3575050"/>
            <a:ext cx="1554220" cy="863604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457525" y="3575050"/>
            <a:ext cx="86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Master</a:t>
            </a:r>
            <a:endParaRPr kumimoji="1" lang="zh-CN" altLang="en-US" dirty="0"/>
          </a:p>
        </p:txBody>
      </p:sp>
      <p:sp>
        <p:nvSpPr>
          <p:cNvPr id="86" name="圆角矩形 85"/>
          <p:cNvSpPr/>
          <p:nvPr/>
        </p:nvSpPr>
        <p:spPr>
          <a:xfrm>
            <a:off x="2676278" y="3944382"/>
            <a:ext cx="1182688" cy="3232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APIServer</a:t>
            </a:r>
            <a:endParaRPr kumimoji="1" lang="zh-CN" altLang="en-US" dirty="0"/>
          </a:p>
        </p:txBody>
      </p:sp>
      <p:sp>
        <p:nvSpPr>
          <p:cNvPr id="87" name="圆角矩形 86"/>
          <p:cNvSpPr/>
          <p:nvPr/>
        </p:nvSpPr>
        <p:spPr>
          <a:xfrm>
            <a:off x="4222655" y="3575050"/>
            <a:ext cx="1554220" cy="863604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192483" y="3575050"/>
            <a:ext cx="86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Master</a:t>
            </a:r>
            <a:endParaRPr kumimoji="1" lang="zh-CN" altLang="en-US" dirty="0"/>
          </a:p>
        </p:txBody>
      </p:sp>
      <p:sp>
        <p:nvSpPr>
          <p:cNvPr id="89" name="圆角矩形 88"/>
          <p:cNvSpPr/>
          <p:nvPr/>
        </p:nvSpPr>
        <p:spPr>
          <a:xfrm>
            <a:off x="4411236" y="3944382"/>
            <a:ext cx="1182688" cy="3232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APIServer</a:t>
            </a:r>
            <a:endParaRPr kumimoji="1"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3573035" y="4996547"/>
            <a:ext cx="2173289" cy="985153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626738" y="5007503"/>
            <a:ext cx="71814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Worker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3686188" y="5337799"/>
            <a:ext cx="877447" cy="407545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4785485" y="5333864"/>
            <a:ext cx="84281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6591318" y="2908431"/>
            <a:ext cx="5005986" cy="1549269"/>
          </a:xfrm>
          <a:prstGeom prst="round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 anchor="b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7140626" y="3448050"/>
            <a:ext cx="1554220" cy="863604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6760772" y="5150433"/>
            <a:ext cx="2357828" cy="958267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827175" y="5123547"/>
            <a:ext cx="71814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Worker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圆角矩形 116"/>
          <p:cNvSpPr/>
          <p:nvPr/>
        </p:nvSpPr>
        <p:spPr>
          <a:xfrm>
            <a:off x="7000926" y="5453843"/>
            <a:ext cx="847674" cy="407545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8077107" y="5449908"/>
            <a:ext cx="825593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621072" y="2975982"/>
            <a:ext cx="2091128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Service Resources</a:t>
            </a:r>
            <a:endParaRPr lang="zh-CN" altLang="en-US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7110453" y="3448050"/>
            <a:ext cx="115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Managed</a:t>
            </a:r>
            <a:endParaRPr kumimoji="1" lang="zh-CN" altLang="en-US" dirty="0"/>
          </a:p>
        </p:txBody>
      </p:sp>
      <p:sp>
        <p:nvSpPr>
          <p:cNvPr id="121" name="圆角矩形 120"/>
          <p:cNvSpPr/>
          <p:nvPr/>
        </p:nvSpPr>
        <p:spPr>
          <a:xfrm>
            <a:off x="7329207" y="3817382"/>
            <a:ext cx="1182688" cy="3232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APIServer</a:t>
            </a:r>
            <a:endParaRPr kumimoji="1" lang="zh-CN" altLang="en-US" dirty="0"/>
          </a:p>
        </p:txBody>
      </p:sp>
      <p:sp>
        <p:nvSpPr>
          <p:cNvPr id="122" name="圆角矩形 121"/>
          <p:cNvSpPr/>
          <p:nvPr/>
        </p:nvSpPr>
        <p:spPr>
          <a:xfrm>
            <a:off x="9420601" y="3448050"/>
            <a:ext cx="1554220" cy="863604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9415829" y="3448050"/>
            <a:ext cx="120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Managed</a:t>
            </a:r>
            <a:endParaRPr kumimoji="1" lang="zh-CN" altLang="en-US" dirty="0"/>
          </a:p>
        </p:txBody>
      </p:sp>
      <p:sp>
        <p:nvSpPr>
          <p:cNvPr id="124" name="圆角矩形 123"/>
          <p:cNvSpPr/>
          <p:nvPr/>
        </p:nvSpPr>
        <p:spPr>
          <a:xfrm>
            <a:off x="9634582" y="3817382"/>
            <a:ext cx="1182688" cy="32325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APIServer</a:t>
            </a:r>
            <a:endParaRPr kumimoji="1" lang="zh-CN" altLang="en-US" dirty="0"/>
          </a:p>
        </p:txBody>
      </p:sp>
      <p:sp>
        <p:nvSpPr>
          <p:cNvPr id="128" name="圆角矩形 127"/>
          <p:cNvSpPr/>
          <p:nvPr/>
        </p:nvSpPr>
        <p:spPr>
          <a:xfrm>
            <a:off x="9338835" y="5123547"/>
            <a:ext cx="2173289" cy="985153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9392538" y="5134503"/>
            <a:ext cx="718145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Worker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9451988" y="5464799"/>
            <a:ext cx="877447" cy="407545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31" name="圆角矩形 130"/>
          <p:cNvSpPr/>
          <p:nvPr/>
        </p:nvSpPr>
        <p:spPr>
          <a:xfrm>
            <a:off x="10551285" y="5460864"/>
            <a:ext cx="84281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16519" y="29460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32" name="文本框 131"/>
          <p:cNvSpPr txBox="1"/>
          <p:nvPr/>
        </p:nvSpPr>
        <p:spPr>
          <a:xfrm>
            <a:off x="6604018" y="4730323"/>
            <a:ext cx="1879582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User Resources</a:t>
            </a:r>
            <a:endParaRPr lang="zh-CN" altLang="en-US" b="1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3561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141412" y="618518"/>
            <a:ext cx="10094911" cy="1119971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r>
              <a:rPr kumimoji="1" lang="en-US" altLang="zh-CN" sz="3200" dirty="0" smtClean="0"/>
              <a:t>Scaling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E</a:t>
            </a:r>
            <a:r>
              <a:rPr kumimoji="1" lang="en-US" altLang="zh-CN" sz="3200" dirty="0" smtClean="0"/>
              <a:t>lastically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2" y="1610762"/>
            <a:ext cx="6565900" cy="50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1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1518053" y="2882900"/>
            <a:ext cx="9119921" cy="3085042"/>
          </a:xfrm>
          <a:prstGeom prst="round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endParaRPr lang="zh-CN" altLang="en-US" sz="16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Demo: Managed </a:t>
            </a:r>
            <a:r>
              <a:rPr kumimoji="1" lang="en-US" altLang="zh-CN" sz="3200" dirty="0" err="1" smtClean="0"/>
              <a:t>Kubernetes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/>
              <a:t>+ </a:t>
            </a:r>
            <a:r>
              <a:rPr kumimoji="1" lang="en-US" altLang="zh-CN" sz="3200" dirty="0" err="1"/>
              <a:t>Serverless</a:t>
            </a:r>
            <a:r>
              <a:rPr kumimoji="1" lang="zh-CN" altLang="en-US" sz="3200" dirty="0"/>
              <a:t> </a:t>
            </a:r>
            <a:r>
              <a:rPr kumimoji="1" lang="en-US" altLang="zh-CN" sz="3200" dirty="0" err="1" smtClean="0"/>
              <a:t>addon</a:t>
            </a:r>
            <a:endParaRPr kumimoji="1" lang="zh-CN" altLang="en-US" sz="3200" dirty="0"/>
          </a:p>
        </p:txBody>
      </p:sp>
      <p:sp>
        <p:nvSpPr>
          <p:cNvPr id="5" name="圆角矩形 4"/>
          <p:cNvSpPr/>
          <p:nvPr/>
        </p:nvSpPr>
        <p:spPr>
          <a:xfrm>
            <a:off x="3185458" y="1998898"/>
            <a:ext cx="4903955" cy="541058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/>
          <a:lstStyle/>
          <a:p>
            <a:pPr algn="ctr"/>
            <a:r>
              <a:rPr lang="zh-CN" alt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容器调度与编排</a:t>
            </a:r>
            <a:endParaRPr lang="zh-CN" altLang="en-US" sz="2000" dirty="0">
              <a:solidFill>
                <a:schemeClr val="tx2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29582" y="4879375"/>
            <a:ext cx="588140" cy="4114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rgbClr val="800000"/>
                </a:solidFill>
              </a:rPr>
              <a:t>Pod</a:t>
            </a:r>
            <a:endParaRPr lang="zh-CN" altLang="en-US" sz="1600" dirty="0">
              <a:solidFill>
                <a:srgbClr val="8000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798513" y="4887305"/>
            <a:ext cx="588140" cy="4114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rgbClr val="800000"/>
                </a:solidFill>
              </a:rPr>
              <a:t>Pod</a:t>
            </a:r>
            <a:endParaRPr lang="zh-CN" altLang="en-US" sz="1600" dirty="0">
              <a:solidFill>
                <a:srgbClr val="8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607999" y="4890333"/>
            <a:ext cx="588140" cy="4114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rgbClr val="800000"/>
                </a:solidFill>
              </a:rPr>
              <a:t>Pod</a:t>
            </a:r>
            <a:endParaRPr lang="zh-CN" altLang="en-US" sz="1600" dirty="0">
              <a:solidFill>
                <a:srgbClr val="8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353929" y="4886398"/>
            <a:ext cx="588140" cy="41148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mr-IN" altLang="zh-CN" sz="1600" dirty="0">
                <a:solidFill>
                  <a:srgbClr val="800000"/>
                </a:solidFill>
              </a:rPr>
              <a:t>…</a:t>
            </a:r>
            <a:endParaRPr lang="zh-CN" altLang="en-US" sz="1600" dirty="0">
              <a:solidFill>
                <a:srgbClr val="8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32448" y="5415873"/>
            <a:ext cx="3471200" cy="2974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892" tIns="24892" rIns="24892" bIns="24892" numCol="1" spcCol="23721" rtlCol="0" anchor="ctr">
            <a:spAutoFit/>
          </a:bodyPr>
          <a:lstStyle/>
          <a:p>
            <a:pPr algn="ctr" defTabSz="404484"/>
            <a:r>
              <a:rPr lang="en-US" altLang="zh-CN" sz="1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Elastic Container Instance (ECI)</a:t>
            </a:r>
            <a:endParaRPr lang="zh-CN" altLang="en-US" sz="1600" b="1" dirty="0">
              <a:solidFill>
                <a:schemeClr val="tx2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907720" y="3211781"/>
            <a:ext cx="1578005" cy="952678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042018" y="3553033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718947" y="3549098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33153" y="3219738"/>
            <a:ext cx="943044" cy="26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628" tIns="31628" rIns="31628" bIns="31628" numCol="1" spcCol="23721" rtlCol="0" anchor="ctr">
            <a:spAutoFit/>
          </a:bodyPr>
          <a:lstStyle/>
          <a:p>
            <a:pPr defTabSz="412758" hangingPunct="0">
              <a:lnSpc>
                <a:spcPct val="110000"/>
              </a:lnSpc>
            </a:pPr>
            <a:r>
              <a:rPr lang="en-US" altLang="zh-CN" sz="1200" spc="37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Node-2</a:t>
            </a:r>
            <a:endParaRPr lang="zh-CN" altLang="en-US" sz="1200" spc="37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115480" y="3201814"/>
            <a:ext cx="1578005" cy="952678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249777" y="3543066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926707" y="3539131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140913" y="3209771"/>
            <a:ext cx="943044" cy="26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628" tIns="31628" rIns="31628" bIns="31628" numCol="1" spcCol="23721" rtlCol="0" anchor="ctr">
            <a:spAutoFit/>
          </a:bodyPr>
          <a:lstStyle/>
          <a:p>
            <a:pPr defTabSz="412758" hangingPunct="0">
              <a:lnSpc>
                <a:spcPct val="110000"/>
              </a:lnSpc>
            </a:pPr>
            <a:r>
              <a:rPr lang="en-US" altLang="zh-CN" sz="1200" spc="37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Node-1</a:t>
            </a:r>
            <a:endParaRPr lang="zh-CN" altLang="en-US" sz="1200" spc="37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5761146" y="3225544"/>
            <a:ext cx="1578005" cy="952678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5895444" y="3566796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572373" y="3562861"/>
            <a:ext cx="588140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Pod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86579" y="3233501"/>
            <a:ext cx="943044" cy="26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628" tIns="31628" rIns="31628" bIns="31628" numCol="1" spcCol="23721" rtlCol="0" anchor="ctr">
            <a:spAutoFit/>
          </a:bodyPr>
          <a:lstStyle/>
          <a:p>
            <a:pPr defTabSz="412758" hangingPunct="0">
              <a:lnSpc>
                <a:spcPct val="110000"/>
              </a:lnSpc>
            </a:pPr>
            <a:r>
              <a:rPr lang="en-US" altLang="zh-CN" sz="1200" spc="37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Node-N</a:t>
            </a:r>
            <a:endParaRPr lang="zh-CN" altLang="en-US" sz="1200" spc="37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660586" y="3239296"/>
            <a:ext cx="1578005" cy="95267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7785847" y="3576613"/>
            <a:ext cx="1368563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56931" tIns="28465" rIns="56931" bIns="28465" anchor="ctr"/>
          <a:lstStyle/>
          <a:p>
            <a:pPr algn="ctr"/>
            <a:r>
              <a:rPr lang="en-US" altLang="zh-CN" sz="1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ECI Provider</a:t>
            </a:r>
            <a:endParaRPr lang="zh-CN" alt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686019" y="3196366"/>
            <a:ext cx="1502891" cy="3639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628" tIns="31628" rIns="31628" bIns="31628" numCol="1" spcCol="23721" rtlCol="0" anchor="ctr">
            <a:spAutoFit/>
          </a:bodyPr>
          <a:lstStyle/>
          <a:p>
            <a:pPr defTabSz="412758" hangingPunct="0">
              <a:lnSpc>
                <a:spcPct val="110000"/>
              </a:lnSpc>
            </a:pPr>
            <a:r>
              <a:rPr lang="en-US" altLang="zh-CN" dirty="0" smtClean="0">
                <a:solidFill>
                  <a:srgbClr val="800000"/>
                </a:solidFill>
              </a:rPr>
              <a:t>Virtual Node</a:t>
            </a:r>
            <a:endParaRPr lang="zh-CN" altLang="en-US" sz="1200" spc="37" dirty="0">
              <a:solidFill>
                <a:srgbClr val="800000"/>
              </a:solidFill>
              <a:sym typeface="Microsoft YaHei"/>
            </a:endParaRPr>
          </a:p>
        </p:txBody>
      </p:sp>
      <p:cxnSp>
        <p:nvCxnSpPr>
          <p:cNvPr id="54" name="直线箭头连接符 53"/>
          <p:cNvCxnSpPr>
            <a:endCxn id="6" idx="0"/>
          </p:cNvCxnSpPr>
          <p:nvPr/>
        </p:nvCxnSpPr>
        <p:spPr>
          <a:xfrm flipH="1">
            <a:off x="7323653" y="4188184"/>
            <a:ext cx="1060217" cy="69119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线箭头连接符 55"/>
          <p:cNvCxnSpPr>
            <a:stCxn id="49" idx="2"/>
            <a:endCxn id="7" idx="0"/>
          </p:cNvCxnSpPr>
          <p:nvPr/>
        </p:nvCxnSpPr>
        <p:spPr>
          <a:xfrm flipH="1">
            <a:off x="8092583" y="4191974"/>
            <a:ext cx="357005" cy="69533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线箭头连接符 58"/>
          <p:cNvCxnSpPr>
            <a:endCxn id="10" idx="0"/>
          </p:cNvCxnSpPr>
          <p:nvPr/>
        </p:nvCxnSpPr>
        <p:spPr>
          <a:xfrm>
            <a:off x="8452873" y="4223779"/>
            <a:ext cx="449196" cy="66655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线箭头连接符 60"/>
          <p:cNvCxnSpPr>
            <a:endCxn id="11" idx="0"/>
          </p:cNvCxnSpPr>
          <p:nvPr/>
        </p:nvCxnSpPr>
        <p:spPr>
          <a:xfrm>
            <a:off x="8487375" y="4211914"/>
            <a:ext cx="1160625" cy="67448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直线箭头连接符 73"/>
          <p:cNvCxnSpPr>
            <a:stCxn id="5" idx="2"/>
          </p:cNvCxnSpPr>
          <p:nvPr/>
        </p:nvCxnSpPr>
        <p:spPr>
          <a:xfrm flipH="1">
            <a:off x="2886634" y="2539956"/>
            <a:ext cx="2750802" cy="65156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/>
          <p:cNvCxnSpPr>
            <a:stCxn id="5" idx="2"/>
          </p:cNvCxnSpPr>
          <p:nvPr/>
        </p:nvCxnSpPr>
        <p:spPr>
          <a:xfrm flipH="1">
            <a:off x="4772722" y="2539956"/>
            <a:ext cx="864714" cy="66343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直线箭头连接符 77"/>
          <p:cNvCxnSpPr>
            <a:stCxn id="5" idx="2"/>
          </p:cNvCxnSpPr>
          <p:nvPr/>
        </p:nvCxnSpPr>
        <p:spPr>
          <a:xfrm>
            <a:off x="5637436" y="2539956"/>
            <a:ext cx="825862" cy="6752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直线箭头连接符 79"/>
          <p:cNvCxnSpPr>
            <a:stCxn id="5" idx="2"/>
          </p:cNvCxnSpPr>
          <p:nvPr/>
        </p:nvCxnSpPr>
        <p:spPr>
          <a:xfrm>
            <a:off x="5637436" y="2539956"/>
            <a:ext cx="2792453" cy="6752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文本框 80"/>
          <p:cNvSpPr txBox="1"/>
          <p:nvPr/>
        </p:nvSpPr>
        <p:spPr>
          <a:xfrm>
            <a:off x="2036362" y="4519030"/>
            <a:ext cx="4852965" cy="10744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628" tIns="31628" rIns="31628" bIns="31628" numCol="1" spcCol="23721" rtlCol="0" anchor="ctr">
            <a:spAutoFit/>
          </a:bodyPr>
          <a:lstStyle/>
          <a:p>
            <a:pPr marL="213490" indent="-213490" defTabSz="412758" hangingPunct="0">
              <a:lnSpc>
                <a:spcPct val="110000"/>
              </a:lnSpc>
              <a:buFont typeface="Arial"/>
              <a:buChar char="•"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无限弹性，敏捷扩容</a:t>
            </a:r>
            <a:endParaRPr lang="en-US" altLang="zh-CN" sz="20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  <a:p>
            <a:pPr marL="213490" indent="-213490" defTabSz="412758" hangingPunct="0">
              <a:lnSpc>
                <a:spcPct val="110000"/>
              </a:lnSpc>
              <a:buFont typeface="Arial"/>
              <a:buChar char="•"/>
            </a:pPr>
            <a:r>
              <a:rPr lang="zh-CN" altLang="en-US" sz="2000" spc="37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Microsoft YaHei"/>
              </a:rPr>
              <a:t>按需付费，灵活创建</a:t>
            </a:r>
            <a:endParaRPr lang="en-US" altLang="zh-CN" sz="2000" spc="37" dirty="0" smtClean="0">
              <a:solidFill>
                <a:srgbClr val="FFFFFF"/>
              </a:solidFill>
              <a:latin typeface="微软雅黑"/>
              <a:ea typeface="微软雅黑"/>
              <a:cs typeface="微软雅黑"/>
              <a:sym typeface="Microsoft YaHei"/>
            </a:endParaRPr>
          </a:p>
          <a:p>
            <a:pPr marL="213490" indent="-213490" defTabSz="412758" hangingPunct="0">
              <a:lnSpc>
                <a:spcPct val="110000"/>
              </a:lnSpc>
              <a:buFont typeface="Arial"/>
              <a:buChar char="•"/>
            </a:pPr>
            <a:r>
              <a:rPr lang="zh-CN" altLang="en-US" sz="2000" spc="37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Microsoft YaHei"/>
              </a:rPr>
              <a:t>支持</a:t>
            </a:r>
            <a:r>
              <a:rPr lang="en-US" altLang="zh-CN" sz="2000" spc="37" dirty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Microsoft YaHei"/>
              </a:rPr>
              <a:t>pod</a:t>
            </a:r>
            <a:r>
              <a:rPr lang="zh-CN" altLang="en-US" sz="2000" spc="37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Microsoft YaHei"/>
              </a:rPr>
              <a:t>之间互联互通</a:t>
            </a:r>
            <a:endParaRPr lang="zh-CN" altLang="en-US" sz="2000" spc="37" dirty="0">
              <a:solidFill>
                <a:srgbClr val="FFFFFF"/>
              </a:solidFill>
              <a:latin typeface="微软雅黑"/>
              <a:ea typeface="微软雅黑"/>
              <a:cs typeface="微软雅黑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95769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5"/>
          <p:cNvSpPr/>
          <p:nvPr/>
        </p:nvSpPr>
        <p:spPr>
          <a:xfrm>
            <a:off x="533418" y="4000501"/>
            <a:ext cx="5556630" cy="2233264"/>
          </a:xfrm>
          <a:prstGeom prst="round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 anchor="b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6305127" y="1600672"/>
            <a:ext cx="6135192" cy="138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r>
              <a:rPr lang="en-US" altLang="zh-CN" sz="1800" dirty="0" err="1"/>
              <a:t>Serverless</a:t>
            </a:r>
            <a:r>
              <a:rPr lang="en-US" altLang="zh-CN" sz="1800" dirty="0"/>
              <a:t> </a:t>
            </a:r>
            <a:r>
              <a:rPr lang="en-US" sz="1800" dirty="0" err="1" smtClean="0"/>
              <a:t>Kubernetes</a:t>
            </a:r>
            <a:endParaRPr lang="en-US" sz="1800" dirty="0" smtClean="0"/>
          </a:p>
          <a:p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zh-CN" sz="1800" dirty="0"/>
              <a:t>-</a:t>
            </a:r>
            <a:r>
              <a:rPr lang="en-US" altLang="zh-CN" sz="1800" dirty="0"/>
              <a:t> </a:t>
            </a:r>
            <a:r>
              <a:rPr lang="zh-CN" altLang="en-US" sz="1800" dirty="0"/>
              <a:t>按照应用使用资源付费</a:t>
            </a:r>
            <a:endParaRPr lang="en-US" altLang="zh-CN" sz="1800" dirty="0"/>
          </a:p>
          <a:p>
            <a:pPr marL="285750" indent="-285750">
              <a:buFontTx/>
              <a:buChar char="-"/>
            </a:pPr>
            <a:r>
              <a:rPr lang="zh-CN" altLang="en-US" sz="1800" dirty="0" smtClean="0"/>
              <a:t>无需管理服务器节点</a:t>
            </a:r>
          </a:p>
          <a:p>
            <a:pPr marL="285750" indent="-285750">
              <a:buFontTx/>
              <a:buChar char="-"/>
            </a:pPr>
            <a:r>
              <a:rPr lang="zh-CN" altLang="en-US" sz="1800" dirty="0" smtClean="0"/>
              <a:t>无需节点容量规划</a:t>
            </a:r>
            <a:endParaRPr lang="en-US" sz="1800" dirty="0"/>
          </a:p>
        </p:txBody>
      </p:sp>
      <p:sp>
        <p:nvSpPr>
          <p:cNvPr id="48" name="圆角矩形 47"/>
          <p:cNvSpPr/>
          <p:nvPr/>
        </p:nvSpPr>
        <p:spPr>
          <a:xfrm>
            <a:off x="719080" y="3296560"/>
            <a:ext cx="5185306" cy="539972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容器调度与编排</a:t>
            </a:r>
            <a:r>
              <a:rPr lang="en-US" altLang="zh-CN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- </a:t>
            </a:r>
            <a:r>
              <a:rPr lang="zh-CN" altLang="en-US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托管</a:t>
            </a:r>
            <a:r>
              <a:rPr lang="en-US" altLang="zh-CN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Masters</a:t>
            </a:r>
            <a:endParaRPr lang="zh-CN" altLang="en-US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77472" y="4528390"/>
            <a:ext cx="1616726" cy="1414727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714551" y="1600672"/>
            <a:ext cx="5476595" cy="958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" tIns="25400" rIns="25400" bIns="25400" anchor="ctr">
            <a:noAutofit/>
          </a:bodyPr>
          <a:lstStyle>
            <a:lvl1pPr marL="0" marR="0" indent="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228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457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685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9144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0" marR="0" indent="11430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0" marR="0" indent="13716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0" marR="0" indent="16002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0" marR="0" indent="1828800" algn="ctr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r>
              <a:rPr lang="en-US" altLang="zh-CN" sz="1800" dirty="0" smtClean="0"/>
              <a:t>Managed </a:t>
            </a:r>
            <a:r>
              <a:rPr lang="en-US" sz="1800" dirty="0" err="1" smtClean="0"/>
              <a:t>Kubernetes</a:t>
            </a:r>
            <a:endParaRPr lang="en-US" sz="1800" dirty="0" smtClean="0"/>
          </a:p>
          <a:p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zh-CN" altLang="zh-CN" sz="1800" dirty="0"/>
              <a:t>-</a:t>
            </a:r>
            <a:r>
              <a:rPr lang="en-US" altLang="zh-CN" sz="1800" dirty="0"/>
              <a:t> </a:t>
            </a:r>
            <a:r>
              <a:rPr lang="zh-CN" altLang="en-US" sz="1800" dirty="0"/>
              <a:t>按</a:t>
            </a:r>
            <a:r>
              <a:rPr lang="zh-CN" altLang="en-US" sz="1800" dirty="0" smtClean="0"/>
              <a:t>照集群</a:t>
            </a:r>
            <a:r>
              <a:rPr lang="en-US" altLang="zh-CN" sz="1800" dirty="0" smtClean="0"/>
              <a:t>Worker</a:t>
            </a:r>
            <a:r>
              <a:rPr lang="zh-CN" altLang="en-US" sz="1800" dirty="0" smtClean="0"/>
              <a:t>节点数量付费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813267" y="4539347"/>
            <a:ext cx="448841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ECS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6026" y="4869643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514408" y="4865708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33904" y="538985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514408" y="538985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2474798" y="4539347"/>
            <a:ext cx="1616726" cy="1414727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610593" y="4550305"/>
            <a:ext cx="448841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ECS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613352" y="4880600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3311733" y="487666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2631230" y="5400813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311733" y="5400813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4246053" y="4528390"/>
            <a:ext cx="1616726" cy="1414727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381848" y="4539347"/>
            <a:ext cx="448841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sz="1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ECS</a:t>
            </a:r>
            <a:endParaRPr lang="zh-CN" altLang="en-US" sz="15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4384607" y="4869643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5082988" y="4865708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402485" y="538985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5082988" y="538985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45360" y="4045906"/>
            <a:ext cx="3074139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b="1" dirty="0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Managed </a:t>
            </a:r>
            <a:r>
              <a:rPr lang="en-US" altLang="zh-CN" b="1" dirty="0" err="1" smtClean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Kubernetes</a:t>
            </a:r>
            <a:r>
              <a:rPr lang="zh-CN" altLang="en-US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集群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6697555" y="4286254"/>
            <a:ext cx="5034513" cy="1932751"/>
          </a:xfrm>
          <a:prstGeom prst="round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 anchor="b"/>
          <a:lstStyle/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6685128" y="3575265"/>
            <a:ext cx="5059367" cy="539972"/>
          </a:xfrm>
          <a:prstGeom prst="roundRect">
            <a:avLst/>
          </a:prstGeom>
          <a:solidFill>
            <a:srgbClr val="500F3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容器调度与编排</a:t>
            </a:r>
          </a:p>
        </p:txBody>
      </p:sp>
      <p:sp>
        <p:nvSpPr>
          <p:cNvPr id="71" name="圆角矩形 70"/>
          <p:cNvSpPr/>
          <p:nvPr/>
        </p:nvSpPr>
        <p:spPr>
          <a:xfrm>
            <a:off x="6890527" y="4877860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7588908" y="487392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6908404" y="5398072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7588908" y="5398072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8590154" y="4888817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9288536" y="4884882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8608032" y="5409030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9288536" y="5409030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10312560" y="4877860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1010942" y="4873925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10330438" y="5398072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11010942" y="5398072"/>
            <a:ext cx="606779" cy="411480"/>
          </a:xfrm>
          <a:prstGeom prst="roundRect">
            <a:avLst/>
          </a:prstGeom>
          <a:solidFill>
            <a:srgbClr val="8D213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lIns="45720" tIns="22860" rIns="45720" bIns="22860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Pod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572111" y="4366680"/>
            <a:ext cx="3581206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19050" rtlCol="0" anchor="ctr">
            <a:spAutoFit/>
          </a:bodyPr>
          <a:lstStyle/>
          <a:p>
            <a:pPr algn="ctr" defTabSz="412750" hangingPunct="0"/>
            <a:r>
              <a:rPr lang="en-US" altLang="zh-CN" dirty="0" err="1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Serverless</a:t>
            </a:r>
            <a:r>
              <a:rPr lang="en-US" altLang="zh-CN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err="1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Kubernetes</a:t>
            </a:r>
            <a:r>
              <a:rPr lang="zh-CN" altLang="en-US" b="1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集群</a:t>
            </a:r>
          </a:p>
        </p:txBody>
      </p:sp>
      <p:cxnSp>
        <p:nvCxnSpPr>
          <p:cNvPr id="84" name="直线连接符 83"/>
          <p:cNvCxnSpPr/>
          <p:nvPr/>
        </p:nvCxnSpPr>
        <p:spPr>
          <a:xfrm flipV="1">
            <a:off x="6386542" y="1497771"/>
            <a:ext cx="0" cy="4802634"/>
          </a:xfrm>
          <a:prstGeom prst="lin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5" name="标题 1"/>
          <p:cNvSpPr>
            <a:spLocks noGrp="1"/>
          </p:cNvSpPr>
          <p:nvPr>
            <p:ph type="title"/>
          </p:nvPr>
        </p:nvSpPr>
        <p:spPr>
          <a:xfrm>
            <a:off x="1141412" y="618518"/>
            <a:ext cx="10094911" cy="1119971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More</a:t>
            </a: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about </a:t>
            </a:r>
            <a:r>
              <a:rPr kumimoji="1" lang="en-US" altLang="zh-CN" sz="3200" dirty="0" err="1" smtClean="0"/>
              <a:t>Serverless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71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rverless Kuberntes - LC3飞天技术汇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飞天技术汇模版" id="{F041066A-2035-604E-9187-824A87835DF3}" vid="{2945B698-F631-734D-B2BE-0A050D040B4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Serverless Kuberntes - LC3飞天技术汇.potx</Template>
  <TotalTime>11270</TotalTime>
  <Words>304</Words>
  <Application>Microsoft Macintosh PowerPoint</Application>
  <PresentationFormat>自定义</PresentationFormat>
  <Paragraphs>132</Paragraphs>
  <Slides>11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Serverless Kuberntes - LC3飞天技术汇</vt:lpstr>
      <vt:lpstr>Keep Kubernetes Simple and Fun</vt:lpstr>
      <vt:lpstr>Why Kubernetes?</vt:lpstr>
      <vt:lpstr>Why Kubernetes?</vt:lpstr>
      <vt:lpstr>But Kubernetes is still hard to start</vt:lpstr>
      <vt:lpstr>Why Kubernetes in the Cloud?</vt:lpstr>
      <vt:lpstr>Dedicated Kubernetes vs. Managed Kubernetes </vt:lpstr>
      <vt:lpstr>PowerPoint 演示文稿</vt:lpstr>
      <vt:lpstr>Demo: Managed Kubernetes + Serverless addon</vt:lpstr>
      <vt:lpstr>More about Serverless</vt:lpstr>
      <vt:lpstr>Get Started with Kubernetes on Alibaba Cloud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 Yang</dc:creator>
  <cp:lastModifiedBy>Wei Zhang</cp:lastModifiedBy>
  <cp:revision>415</cp:revision>
  <dcterms:created xsi:type="dcterms:W3CDTF">2018-06-14T02:29:39Z</dcterms:created>
  <dcterms:modified xsi:type="dcterms:W3CDTF">2018-11-09T02:01:51Z</dcterms:modified>
</cp:coreProperties>
</file>